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0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12192000" cy="6858000"/>
  <p:notesSz cx="6858000" cy="9144000"/>
  <p:embeddedFontLst>
    <p:embeddedFont>
      <p:font typeface="Oswald" panose="00000500000000000000" pitchFamily="2" charset="-18"/>
      <p:regular r:id="rId48"/>
      <p:bold r:id="rId49"/>
    </p:embeddedFont>
    <p:embeddedFont>
      <p:font typeface="Play" panose="020B0604020202020204" charset="0"/>
      <p:regular r:id="rId50"/>
      <p:bold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jvzn4/+iWHMECvG2E/SCZHxqwa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4a996ffc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54a996ffc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9973c4c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359973c4c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5116cb0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305116cb0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71AA6B7E-E3BD-D4E3-C5C8-CCBCD1FD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:notes">
            <a:extLst>
              <a:ext uri="{FF2B5EF4-FFF2-40B4-BE49-F238E27FC236}">
                <a16:creationId xmlns:a16="http://schemas.microsoft.com/office/drawing/2014/main" id="{DC75E99D-12C4-030E-0E44-C81E8F052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:notes">
            <a:extLst>
              <a:ext uri="{FF2B5EF4-FFF2-40B4-BE49-F238E27FC236}">
                <a16:creationId xmlns:a16="http://schemas.microsoft.com/office/drawing/2014/main" id="{9978B0A0-A076-0A04-5917-9BEBB1AEC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269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05116cb09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305116cb09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9973c4c3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59973c4c3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5116cb09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305116cb09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10c2151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510c2151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10c2151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510c2151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4a996ffc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54a996ffc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6505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" name="Google Shape;79;p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6"/>
          <p:cNvSpPr txBox="1">
            <a:spLocks noGrp="1"/>
          </p:cNvSpPr>
          <p:nvPr>
            <p:ph type="body" idx="1"/>
          </p:nvPr>
        </p:nvSpPr>
        <p:spPr>
          <a:xfrm>
            <a:off x="5183188" y="1126836"/>
            <a:ext cx="6172200" cy="4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5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7"/>
          <p:cNvSpPr>
            <a:spLocks noGrp="1"/>
          </p:cNvSpPr>
          <p:nvPr>
            <p:ph type="pic" idx="2"/>
          </p:nvPr>
        </p:nvSpPr>
        <p:spPr>
          <a:xfrm>
            <a:off x="5183188" y="1117600"/>
            <a:ext cx="6172200" cy="474345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5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swald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mariusz-kujawski-de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mariusz-kujawski-de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4a996ffc5_0_2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54a996ffc5_0_2"/>
          <p:cNvSpPr txBox="1">
            <a:spLocks noGrp="1"/>
          </p:cNvSpPr>
          <p:nvPr>
            <p:ph type="title"/>
          </p:nvPr>
        </p:nvSpPr>
        <p:spPr>
          <a:xfrm>
            <a:off x="643467" y="435951"/>
            <a:ext cx="46206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pl-PL" sz="4400">
                <a:latin typeface="Play"/>
                <a:ea typeface="Play"/>
                <a:cs typeface="Play"/>
                <a:sym typeface="Play"/>
              </a:rPr>
              <a:t>Mariusz Kujawski</a:t>
            </a:r>
            <a:endParaRPr/>
          </a:p>
        </p:txBody>
      </p:sp>
      <p:sp>
        <p:nvSpPr>
          <p:cNvPr id="110" name="Google Shape;110;g354a996ffc5_0_2"/>
          <p:cNvSpPr txBox="1">
            <a:spLocks noGrp="1"/>
          </p:cNvSpPr>
          <p:nvPr>
            <p:ph type="body" idx="1"/>
          </p:nvPr>
        </p:nvSpPr>
        <p:spPr>
          <a:xfrm>
            <a:off x="640419" y="1399830"/>
            <a:ext cx="6659400" cy="5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89"/>
              <a:buFont typeface="Roboto"/>
              <a:buChar char="❏"/>
            </a:pPr>
            <a:r>
              <a:rPr lang="pl-PL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Cloud Data Architect / Data Engineer</a:t>
            </a:r>
            <a:endParaRPr/>
          </a:p>
          <a:p>
            <a:pPr marL="457200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89"/>
              <a:buFont typeface="Roboto"/>
              <a:buChar char="❏"/>
            </a:pPr>
            <a:r>
              <a:rPr lang="pl-PL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 lat doświadczenia w Data Engineering i Business Intelligence</a:t>
            </a:r>
            <a:endParaRPr/>
          </a:p>
          <a:p>
            <a:pPr marL="45720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89"/>
              <a:buFont typeface="Roboto"/>
              <a:buChar char="❏"/>
            </a:pPr>
            <a:r>
              <a:rPr lang="pl-PL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Finanse, Ubezpieczenia,  FMCG, Farmacja, </a:t>
            </a:r>
            <a:r>
              <a:rPr lang="pl-PL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Telekomunikacja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89"/>
              <a:buFont typeface="Roboto"/>
              <a:buChar char="❏"/>
            </a:pPr>
            <a:r>
              <a:rPr lang="pl-PL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Azure, AWS, GCP</a:t>
            </a:r>
            <a:endParaRPr/>
          </a:p>
          <a:p>
            <a:pPr marL="45720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89"/>
              <a:buFont typeface="Roboto"/>
              <a:buChar char="❏"/>
            </a:pPr>
            <a:r>
              <a:rPr lang="pl-PL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Medium </a:t>
            </a:r>
            <a:r>
              <a:rPr lang="pl-PL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pl-PL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loger</a:t>
            </a:r>
            <a:br>
              <a:rPr lang="pl-PL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89"/>
              <a:buFont typeface="Roboto"/>
              <a:buChar char="❏"/>
            </a:pPr>
            <a:r>
              <a:rPr lang="pl-PL" sz="24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linkedin.com/in/mariusz-kujawski-de/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89"/>
              <a:buFont typeface="Roboto"/>
              <a:buChar char="❏"/>
            </a:pPr>
            <a:r>
              <a:rPr lang="pl-PL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medium.com/@mariusz_kujawski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ct val="100000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354a996ffc5_0_2" descr="Medium icon - Free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290" y="5973774"/>
            <a:ext cx="403123" cy="40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54a996ffc5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602" y="5478975"/>
            <a:ext cx="324495" cy="32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54a996ffc5_0_2"/>
          <p:cNvSpPr/>
          <p:nvPr/>
        </p:nvSpPr>
        <p:spPr>
          <a:xfrm>
            <a:off x="640419" y="1173693"/>
            <a:ext cx="1385400" cy="45600"/>
          </a:xfrm>
          <a:prstGeom prst="rect">
            <a:avLst/>
          </a:prstGeom>
          <a:solidFill>
            <a:srgbClr val="E606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354a996ffc5_0_2" descr="A person with a beard and glasses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 b="13741"/>
          <a:stretch/>
        </p:blipFill>
        <p:spPr>
          <a:xfrm>
            <a:off x="6094476" y="10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15" name="Google Shape;115;g354a996ffc5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Lakehouse</a:t>
            </a:r>
            <a:endParaRPr/>
          </a:p>
        </p:txBody>
      </p:sp>
      <p:pic>
        <p:nvPicPr>
          <p:cNvPr id="182" name="Google Shape;1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1449533"/>
            <a:ext cx="6043613" cy="505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 txBox="1"/>
          <p:nvPr/>
        </p:nvSpPr>
        <p:spPr>
          <a:xfrm>
            <a:off x="276225" y="1325166"/>
            <a:ext cx="4991100" cy="3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Lakehouse 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przechowuje dane ustrukturyzowane i nieustrukturyzowane, warstwa metadanych opisująca dane. Dzieli cechy </a:t>
            </a:r>
            <a:r>
              <a:rPr lang="pl-PL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lake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pl-PL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warehouse.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dirty="0"/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l-PL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Pozwala na modyfikacje danych(update,  delete, merge)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l-PL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Wspiera transakcyjność</a:t>
            </a:r>
            <a:endParaRPr sz="1300" dirty="0"/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l-PL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Oddziela dane od warstwy obliczeniowej</a:t>
            </a:r>
            <a:endParaRPr sz="1300" dirty="0"/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l-PL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Otwartość: przenaszalne formaty danych (Delta Lake, Iceberg, Hudi)</a:t>
            </a:r>
            <a:endParaRPr sz="1300" dirty="0"/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l-PL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Pozwala na przechowywanie biznesowego modelu danych</a:t>
            </a:r>
            <a:endParaRPr sz="1300" dirty="0"/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l-PL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Dostęp do danych dla rozwiązań Business Intelligence, Data Science i Machine Learning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-PL" sz="1300" dirty="0"/>
              <a:t>Time Travel</a:t>
            </a:r>
            <a:endParaRPr sz="1300" dirty="0"/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-PL" sz="1300" dirty="0"/>
              <a:t>Ulepszony dla performance (Z-Order, Caching, Liquid Clusters)</a:t>
            </a:r>
            <a:endParaRPr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Pliki i Metadane</a:t>
            </a:r>
            <a:endParaRPr/>
          </a:p>
        </p:txBody>
      </p:sp>
      <p:pic>
        <p:nvPicPr>
          <p:cNvPr id="189" name="Google Shape;1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13" y="1247775"/>
            <a:ext cx="35242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8562" y="1190683"/>
            <a:ext cx="5772150" cy="482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5">
            <a:alphaModFix/>
          </a:blip>
          <a:srcRect r="17844"/>
          <a:stretch/>
        </p:blipFill>
        <p:spPr>
          <a:xfrm>
            <a:off x="6455275" y="1247775"/>
            <a:ext cx="5635926" cy="471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4450" y="2901575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3324224" y="2971799"/>
            <a:ext cx="647701" cy="64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Business Drivers</a:t>
            </a:r>
            <a:endParaRPr/>
          </a:p>
        </p:txBody>
      </p:sp>
      <p:pic>
        <p:nvPicPr>
          <p:cNvPr id="199" name="Google Shape;199;p10" descr="A diagram of data warehous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6684" y="1347948"/>
            <a:ext cx="2933036" cy="167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0" descr="A group of logo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1545" y="4969069"/>
            <a:ext cx="3223609" cy="178246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/>
          <p:nvPr/>
        </p:nvSpPr>
        <p:spPr>
          <a:xfrm rot="1703980">
            <a:off x="9784929" y="2621796"/>
            <a:ext cx="628650" cy="3333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/>
          <p:nvPr/>
        </p:nvSpPr>
        <p:spPr>
          <a:xfrm rot="-1688252">
            <a:off x="9271569" y="4802382"/>
            <a:ext cx="628650" cy="3333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3523" y="3359413"/>
            <a:ext cx="23907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43514" y="3073522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 txBox="1"/>
          <p:nvPr/>
        </p:nvSpPr>
        <p:spPr>
          <a:xfrm>
            <a:off x="294345" y="1247646"/>
            <a:ext cx="6096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</a:rPr>
              <a:t>Czynniki</a:t>
            </a:r>
            <a:r>
              <a:rPr lang="pl-PL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motywujące do przejścia z on-premises do chmury: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Koszt licencji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>
                <a:solidFill>
                  <a:schemeClr val="dk1"/>
                </a:solidFill>
              </a:rPr>
              <a:t>Brak wsparcia lub dobiegające końca wsparcie</a:t>
            </a:r>
            <a:endParaRPr sz="180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Utrzymanie i rozwój </a:t>
            </a:r>
            <a:r>
              <a:rPr lang="pl-PL" sz="1800">
                <a:solidFill>
                  <a:schemeClr val="dk1"/>
                </a:solidFill>
              </a:rPr>
              <a:t>infrastruktury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chemeClr val="dk1"/>
                </a:solidFill>
              </a:rPr>
              <a:t>Zwiększenie</a:t>
            </a: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możliwości analitycznych i ML/AI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Skalowalność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Szybkie wdrażanie nowych produktów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Bezpieczeństwo i </a:t>
            </a:r>
            <a:r>
              <a:rPr lang="pl-PL" sz="1800">
                <a:solidFill>
                  <a:schemeClr val="dk1"/>
                </a:solidFill>
              </a:rPr>
              <a:t>zgodność z regulacjami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</a:pPr>
            <a:r>
              <a:rPr lang="pl-PL"/>
              <a:t>Azure Landing Zone</a:t>
            </a:r>
            <a:endParaRPr/>
          </a:p>
        </p:txBody>
      </p:sp>
      <p:sp>
        <p:nvSpPr>
          <p:cNvPr id="211" name="Google Shape;211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</a:pPr>
            <a:endParaRPr/>
          </a:p>
        </p:txBody>
      </p:sp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6314" y="1933574"/>
            <a:ext cx="3861135" cy="397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515600" cy="91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Implementacja Landing Zone</a:t>
            </a:r>
            <a:endParaRPr/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651" y="1340749"/>
            <a:ext cx="9504376" cy="51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515600" cy="91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Główne Elementy Landing Zone</a:t>
            </a:r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body" idx="1"/>
          </p:nvPr>
        </p:nvSpPr>
        <p:spPr>
          <a:xfrm>
            <a:off x="344170" y="1224121"/>
            <a:ext cx="8075930" cy="5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Komponenty Landing Zone: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Architektura rozwiązania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Organizacja Subscriptions i Resource Group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Konfiguracja sieci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Połączenie z siecią on-premises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Security Groups(NSGa)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Firewall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 Tables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Zakres Adresów IP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Konwencja nazewnicza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pl-PL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Konfiguracja grup, użytkowników i sposób dostępu do zasobów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4" descr="A diagram of a software development proces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0925" y="1638442"/>
            <a:ext cx="3725545" cy="423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258445" y="264954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Wirtualne Sieci Azure (Vnet)</a:t>
            </a:r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1"/>
          </p:nvPr>
        </p:nvSpPr>
        <p:spPr>
          <a:xfrm>
            <a:off x="258445" y="1152525"/>
            <a:ext cx="11695500" cy="4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pl-PL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Wirtualna sieć działa podobnie jak tradycyjna sieć w centrum danych. VNet stanowi podstawową warstwę bezpieczeństwa – wyłączenie publicznych punktów końcowych znacznie ogranicza ryzyko wycieku danych (np. w przypadku utraty haseł czy kluczy). Bez publicznego dostępu dane w kontach Storage są dostępne tylko z poziomu VNet.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pl-PL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Łączność z siecią lokalną</a:t>
            </a:r>
            <a:br>
              <a:rPr lang="pl-PL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Możliwa jest bezpośrednia komunikacja między zasobami Azure a lokalnymi źródłami danych – poprzez szyfrowany tunel internetowy lub prywatne połączenie.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pl-PL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Zarządzanie ruchem i bezpieczeństwem</a:t>
            </a:r>
            <a:br>
              <a:rPr lang="pl-PL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Grupy zabezpieczeń sieci (NSG) i zapory (Firewalls) umożliwiają kontrolę ruchu przychodzącego i wychodzącego – według IP, portów i protokołów. Azure wspiera też trasowanie ruchu między podsieciami, siecią lokalną i Internetem. Niestandardowe tabele tras pozwalają określić, którędy ma być kierowany ruch.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</a:pPr>
            <a:endParaRPr sz="1200"/>
          </a:p>
        </p:txBody>
      </p:sp>
      <p:pic>
        <p:nvPicPr>
          <p:cNvPr id="232" name="Google Shape;232;p15" descr="A diagram of a diagram of a key to a key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502" y="3783900"/>
            <a:ext cx="10517996" cy="30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>
            <a:spLocks noGrp="1"/>
          </p:cNvSpPr>
          <p:nvPr>
            <p:ph type="title"/>
          </p:nvPr>
        </p:nvSpPr>
        <p:spPr>
          <a:xfrm>
            <a:off x="144145" y="284004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</a:pPr>
            <a:r>
              <a:rPr lang="pl-PL" sz="4800"/>
              <a:t>Przykład Infrastruktury dla Databricks</a:t>
            </a:r>
            <a:endParaRPr sz="4800"/>
          </a:p>
        </p:txBody>
      </p:sp>
      <p:sp>
        <p:nvSpPr>
          <p:cNvPr id="238" name="Google Shape;238;p16"/>
          <p:cNvSpPr txBox="1">
            <a:spLocks noGrp="1"/>
          </p:cNvSpPr>
          <p:nvPr>
            <p:ph type="body" idx="1"/>
          </p:nvPr>
        </p:nvSpPr>
        <p:spPr>
          <a:xfrm>
            <a:off x="258445" y="1486040"/>
            <a:ext cx="5130421" cy="488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Dzięki </a:t>
            </a: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Wirtualnym Siecią (Vnet)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Endpoints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ruch sieciowy odbywa się tylko i wyłącznie w obrębie wewnętrznej sieci. Brak Dostępu z publicznego internetu.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Wymagania Databricks: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Dwa osobne subnet-y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Dwa endpoint-y do autentykacji i komunikacji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wyjątek w firewall dla *.mysql.database.azure.com chyba, ze wyłączymy Legacy Hive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Clr>
                <a:srgbClr val="757575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866" y="1537405"/>
            <a:ext cx="6439597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Wyłączenie Publicznego Dostępu</a:t>
            </a:r>
            <a:endParaRPr/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475" y="1961579"/>
            <a:ext cx="1739900" cy="14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2538" y="2001552"/>
            <a:ext cx="51149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5087" y="3908711"/>
            <a:ext cx="1590675" cy="16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2538" y="3908711"/>
            <a:ext cx="48387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9973c4c30_0_0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Wyłącznie Prywatne IP</a:t>
            </a:r>
            <a:endParaRPr/>
          </a:p>
        </p:txBody>
      </p:sp>
      <p:pic>
        <p:nvPicPr>
          <p:cNvPr id="254" name="Google Shape;254;g359973c4c3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650" y="1940779"/>
            <a:ext cx="60007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 txBox="1">
            <a:spLocks noGrp="1"/>
          </p:cNvSpPr>
          <p:nvPr>
            <p:ph type="ctrTitle"/>
          </p:nvPr>
        </p:nvSpPr>
        <p:spPr>
          <a:xfrm>
            <a:off x="289560" y="1041400"/>
            <a:ext cx="1115568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 b="1"/>
              <a:t>Ewolucja od Tradycyjnej Hurtowni do Modern Lakehouse w Databricks</a:t>
            </a:r>
            <a:endParaRPr/>
          </a:p>
        </p:txBody>
      </p:sp>
      <p:sp>
        <p:nvSpPr>
          <p:cNvPr id="121" name="Google Shape;121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l-PL"/>
              <a:t>Mariusz Kujawski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Infrastructure as a Code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258445" y="1486040"/>
            <a:ext cx="5130421" cy="488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IaaC zapobiega manualnym aktywnością, pozwala na parametryzację i konfiguracje kodu dzięki czemu jest łatwo przenaszalny na inne środowiska. </a:t>
            </a:r>
            <a:endParaRPr sz="1400" b="0"/>
          </a:p>
          <a:p>
            <a:pPr marL="0" lvl="0" indent="0" algn="l" rtl="0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Użycie kodu pozwala na przechowywanie go w repozytorium, a zwiąku z tym: śledzenie zmian, Code review, automatyzację deploymentu np. z Azure DevOps.</a:t>
            </a:r>
            <a:endParaRPr sz="1400" b="0"/>
          </a:p>
          <a:p>
            <a:pPr marL="0" lvl="0" indent="0" algn="l" rtl="0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Terraform przechowuje plik state zawierający informację o elementach i konfiguracji w danym środowisku. Dzięki temu Terraform jest w stanie dokonać zmian zgodnie ze zmianami w kodzie.</a:t>
            </a:r>
            <a:endParaRPr sz="1400" b="0"/>
          </a:p>
          <a:p>
            <a:pPr marL="0" lvl="0" indent="0" algn="l" rtl="0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Clr>
                <a:srgbClr val="757575"/>
              </a:buClr>
              <a:buSzPct val="100000"/>
              <a:buNone/>
            </a:pPr>
            <a:br>
              <a:rPr lang="pl-PL" sz="1400"/>
            </a:br>
            <a:endParaRPr/>
          </a:p>
        </p:txBody>
      </p:sp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8497" y="1149288"/>
            <a:ext cx="6388877" cy="555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</a:pPr>
            <a:r>
              <a:rPr lang="pl-PL"/>
              <a:t>Architektura Lakehouse i Medalion </a:t>
            </a: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Architektura Medalion</a:t>
            </a:r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body" idx="1"/>
          </p:nvPr>
        </p:nvSpPr>
        <p:spPr>
          <a:xfrm>
            <a:off x="259193" y="1156991"/>
            <a:ext cx="6228080" cy="538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467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Arial"/>
              <a:buChar char="-"/>
            </a:pP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Bronze Layer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(Warstwa Brązowa) </a:t>
            </a:r>
            <a:b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Zawiera dane surowe, w oryginalnym formacie – bez przekształceń.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67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Arial"/>
              <a:buChar char="-"/>
            </a:pP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Silver Layer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(Warstwa Srebrna)</a:t>
            </a:r>
            <a:b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Dane oczyszczone, przefiltrowane, z wymuszonymi schematami</a:t>
            </a: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forma</a:t>
            </a: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Delta.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67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Arial"/>
              <a:buChar char="-"/>
            </a:pP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Gold Layer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(Warstwa Złota)</a:t>
            </a:r>
            <a:b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Dane przekształcone w modele biznesowe – np. modele wielowymiarowe lub „jeden-duża-tabela”. Możliwość budowy schematów gwiazdy lub płatka śniegu (metodologia Kimballa).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Opcjonalne warstwy: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67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Arial"/>
              <a:buChar char="-"/>
            </a:pP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Landing Zone </a:t>
            </a: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(Warstwa Ładowania)</a:t>
            </a:r>
            <a:b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Warstwa wstępna – do przechowywania danych zaszyfrowanych lub wrażliwych, umożliwiająca ich deszyfrowanie/maskowanie przed przejściem do Bronze. </a:t>
            </a:r>
            <a:endParaRPr/>
          </a:p>
          <a:p>
            <a:pPr marL="457200" lvl="0" indent="-3467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Arial"/>
              <a:buChar char="-"/>
            </a:pPr>
            <a:r>
              <a:rPr lang="pl-PL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Diamond Layer </a:t>
            </a:r>
            <a:r>
              <a:rPr lang="pl-PL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(Warstwa Diamentowa)</a:t>
            </a:r>
            <a:br>
              <a:rPr lang="pl-PL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Warstwa semantyczna nad Gold – ułatwia konsumpcję danych przez użytkowników końcowych (np. raportowanie, analizy ad hoc).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0" descr="A diagram of a software system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2296" y="1156991"/>
            <a:ext cx="5445534" cy="554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Unity Catalog</a:t>
            </a:r>
            <a:endParaRPr/>
          </a:p>
        </p:txBody>
      </p:sp>
      <p:sp>
        <p:nvSpPr>
          <p:cNvPr id="280" name="Google Shape;280;p22"/>
          <p:cNvSpPr txBox="1"/>
          <p:nvPr/>
        </p:nvSpPr>
        <p:spPr>
          <a:xfrm>
            <a:off x="344170" y="2019828"/>
            <a:ext cx="6096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Składniki Unity Catalog:</a:t>
            </a:r>
            <a:endParaRPr sz="1800" b="1" i="0" u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-"/>
            </a:pPr>
            <a:r>
              <a:rPr lang="pl-PL" sz="1800">
                <a:solidFill>
                  <a:srgbClr val="424242"/>
                </a:solidFill>
              </a:rPr>
              <a:t>Centralizacja zarządzania dostępami</a:t>
            </a:r>
            <a:endParaRPr sz="1800" b="1">
              <a:solidFill>
                <a:srgbClr val="424242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Data Catalog</a:t>
            </a:r>
            <a:r>
              <a:rPr lang="pl-PL" sz="1800">
                <a:solidFill>
                  <a:srgbClr val="424242"/>
                </a:solidFill>
              </a:rPr>
              <a:t> (Metadane table)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Data Lineage </a:t>
            </a:r>
            <a:r>
              <a:rPr lang="pl-PL" sz="1800">
                <a:solidFill>
                  <a:srgbClr val="424242"/>
                </a:solidFill>
              </a:rPr>
              <a:t>(Wizualna reprezentacja przepływu danych)</a:t>
            </a:r>
            <a:endParaRPr sz="1800">
              <a:solidFill>
                <a:srgbClr val="424242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Data Sharing</a:t>
            </a:r>
            <a:endParaRPr sz="1800" b="0" i="0" u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-"/>
            </a:pPr>
            <a:r>
              <a:rPr lang="pl-PL" sz="1800">
                <a:solidFill>
                  <a:srgbClr val="424242"/>
                </a:solidFill>
              </a:rPr>
              <a:t>Filtrowanie rekordów i maskowanie kolumn (Row Filtering, Columns Masking)</a:t>
            </a:r>
            <a:endParaRPr sz="1800">
              <a:solidFill>
                <a:srgbClr val="424242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Klasyfikacja danych</a:t>
            </a:r>
            <a:endParaRPr sz="1800">
              <a:solidFill>
                <a:srgbClr val="424242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Lakehouse Federation (D</a:t>
            </a:r>
            <a:r>
              <a:rPr lang="pl-PL" sz="1800">
                <a:solidFill>
                  <a:srgbClr val="424242"/>
                </a:solidFill>
              </a:rPr>
              <a:t>ostęp do zewnętrznych źródeł danych)</a:t>
            </a:r>
            <a:endParaRPr sz="1800" b="0" i="0" u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344170" y="5159920"/>
            <a:ext cx="6096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Wymagania: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Konfiguracja UC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Konfiguracja struktury katalogów w połączeniu z account </a:t>
            </a:r>
            <a:r>
              <a:rPr lang="pl-PL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l-PL" sz="1800" b="0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torage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Integracja z Entra ID</a:t>
            </a:r>
            <a:endParaRPr sz="1800" b="0" i="0" u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9129" y="1499314"/>
            <a:ext cx="5266433" cy="385937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 txBox="1"/>
          <p:nvPr/>
        </p:nvSpPr>
        <p:spPr>
          <a:xfrm>
            <a:off x="344170" y="1335235"/>
            <a:ext cx="63769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Unity Catalog zapewnia centralne miejsce do zarządzania bezpieczeństwem danych.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Struktura Unity Catalog </a:t>
            </a:r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344170" y="1335235"/>
            <a:ext cx="5294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Unity Catalog posiada structure drzewa. UC może posiadać wiele katalogów (Bazy), które posiadają schematy. W schematach możemy tworzyć, tabele, widoki, </a:t>
            </a:r>
            <a:r>
              <a:rPr lang="pl-PL" sz="1800">
                <a:solidFill>
                  <a:schemeClr val="dk1"/>
                </a:solidFill>
              </a:rPr>
              <a:t>wolumeny</a:t>
            </a: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funkcje.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70" y="3200868"/>
            <a:ext cx="5528591" cy="224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8791" y="2410875"/>
            <a:ext cx="524827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/>
          <p:nvPr/>
        </p:nvSpPr>
        <p:spPr>
          <a:xfrm>
            <a:off x="6076353" y="4196629"/>
            <a:ext cx="904875" cy="4385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Organizacja Danych w Unity Catalog</a:t>
            </a:r>
            <a:endParaRPr/>
          </a:p>
        </p:txBody>
      </p:sp>
      <p:sp>
        <p:nvSpPr>
          <p:cNvPr id="298" name="Google Shape;298;p24"/>
          <p:cNvSpPr txBox="1"/>
          <p:nvPr/>
        </p:nvSpPr>
        <p:spPr>
          <a:xfrm>
            <a:off x="344170" y="1335235"/>
            <a:ext cx="4932600" cy="6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/>
              <a:t>Typy table w </a:t>
            </a: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Unity Catalog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/>
              <a:t>Manage tables</a:t>
            </a:r>
            <a:endParaRPr sz="1800" b="1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 sz="1800"/>
              <a:t>Tabele zarządzanie przez Unity Catalog.</a:t>
            </a:r>
            <a:endParaRPr sz="18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/>
              <a:t>UC 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generuje własne losowane nazwy dla obiektów którymi zarządza. Usunięcie ta</a:t>
            </a:r>
            <a:r>
              <a:rPr lang="pl-PL" sz="1800"/>
              <a:t>beli powoduje usunięcie danych i metadanych.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>
                <a:solidFill>
                  <a:schemeClr val="dk1"/>
                </a:solidFill>
              </a:rPr>
              <a:t>Randomowe nazwy obiektów mogą powodować problem przy integracji z innymi narzędziami.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/>
              <a:t>External Tables</a:t>
            </a:r>
            <a:endParaRPr sz="1800" b="1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Dla table external owych można wybrać lokalizację danych. 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Usunięcie tabeli powoduje </a:t>
            </a:r>
            <a:r>
              <a:rPr lang="pl-PL" sz="1800"/>
              <a:t>usunięcie jedynie metadanych, dane pozostają w storage account.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l-PL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8237" y="2674327"/>
            <a:ext cx="6443237" cy="357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6213" y="3838574"/>
            <a:ext cx="2052135" cy="159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56535" y="3809999"/>
            <a:ext cx="2188780" cy="17002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5358237" y="6249988"/>
            <a:ext cx="18383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Table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7732130" y="6249988"/>
            <a:ext cx="16954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Mange Table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9963148" y="6249988"/>
            <a:ext cx="16954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Mange Table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Unity Catalog – Warstwa Abstrakcji</a:t>
            </a:r>
            <a:endParaRPr/>
          </a:p>
        </p:txBody>
      </p:sp>
      <p:sp>
        <p:nvSpPr>
          <p:cNvPr id="310" name="Google Shape;310;p25"/>
          <p:cNvSpPr txBox="1"/>
          <p:nvPr/>
        </p:nvSpPr>
        <p:spPr>
          <a:xfrm>
            <a:off x="344170" y="1335235"/>
            <a:ext cx="6376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Bronze</a:t>
            </a:r>
            <a:endParaRPr/>
          </a:p>
        </p:txBody>
      </p:sp>
      <p:pic>
        <p:nvPicPr>
          <p:cNvPr id="311" name="Google Shape;31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70" y="1909654"/>
            <a:ext cx="7277100" cy="156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4522" y="3731710"/>
            <a:ext cx="7382905" cy="217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818" y="4598678"/>
            <a:ext cx="3429479" cy="116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0722" y="1704507"/>
            <a:ext cx="5582429" cy="19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 txBox="1"/>
          <p:nvPr/>
        </p:nvSpPr>
        <p:spPr>
          <a:xfrm>
            <a:off x="257175" y="405547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Silver</a:t>
            </a:r>
            <a:endParaRPr/>
          </a:p>
        </p:txBody>
      </p:sp>
      <p:sp>
        <p:nvSpPr>
          <p:cNvPr id="316" name="Google Shape;316;p25"/>
          <p:cNvSpPr/>
          <p:nvPr/>
        </p:nvSpPr>
        <p:spPr>
          <a:xfrm>
            <a:off x="3982720" y="2762250"/>
            <a:ext cx="798830" cy="3143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5"/>
          <p:cNvSpPr/>
          <p:nvPr/>
        </p:nvSpPr>
        <p:spPr>
          <a:xfrm>
            <a:off x="3905250" y="5219700"/>
            <a:ext cx="876300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</a:pPr>
            <a:r>
              <a:rPr lang="pl-PL"/>
              <a:t>Migracja do Lakehouse</a:t>
            </a:r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</a:pPr>
            <a:endParaRPr/>
          </a:p>
        </p:txBody>
      </p:sp>
      <p:pic>
        <p:nvPicPr>
          <p:cNvPr id="324" name="Google Shape;3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225" y="2179875"/>
            <a:ext cx="4228225" cy="22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>
          <a:xfrm>
            <a:off x="344169" y="323381"/>
            <a:ext cx="10581005" cy="868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</a:pPr>
            <a:r>
              <a:rPr lang="pl-PL" sz="4800"/>
              <a:t>Typy Migracji</a:t>
            </a:r>
            <a:endParaRPr/>
          </a:p>
        </p:txBody>
      </p:sp>
      <p:pic>
        <p:nvPicPr>
          <p:cNvPr id="330" name="Google Shape;3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00" y="1840225"/>
            <a:ext cx="16764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550" y="1906888"/>
            <a:ext cx="19145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8613" y="1797350"/>
            <a:ext cx="178117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/>
          <p:nvPr/>
        </p:nvSpPr>
        <p:spPr>
          <a:xfrm>
            <a:off x="1223400" y="1285213"/>
            <a:ext cx="130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l-PL" sz="1800">
                <a:solidFill>
                  <a:schemeClr val="dk1"/>
                </a:solidFill>
              </a:rPr>
              <a:t>Lift &amp; Shift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5335550" y="1318550"/>
            <a:ext cx="204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</a:rPr>
              <a:t>Lift and replatform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376800" y="3458900"/>
            <a:ext cx="3640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Przeniesienie aplikacji "jeden do jednego" z lokalnej infrastruktury (on-premise) do chmury, bez zmian w kodzie ani architekturze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/>
              <a:t>Tworzenie maszyn wirtualnych w chmurze podobnych do tych używanych lokalnie.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/>
              <a:t>Minimalna ingerencja w systemy – szybka migracja.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4465700" y="3458900"/>
            <a:ext cx="3787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Migracja danych z minimalną refaktoryzacją kodu, ale dostosowana do nowej platformy (np. przejście z RDBMS na lakehouse)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/>
              <a:t>Zastąpienie zapytań SQL i procedur PL/SQL skryptami w PySpark lub SQL w Databricks.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/>
              <a:t>Modernizacja skryptów Spark, tak by jak najlepiej wykorzystywały możliwości Databricks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8702200" y="3458900"/>
            <a:ext cx="3279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Przebudowa danych, procesów i architektury pod kątem nowoczesnego podejścia (Lakehouse, ML, streaming, ELT).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/>
              <a:t>Eliminacja przestarzałych procedur PL/SQL – zastosowanie modularnego kodu w Pythonie, SQL i DBT.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/>
              <a:t>Implementacja Delta Live Tables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9548788" y="1318550"/>
            <a:ext cx="130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</a:rPr>
              <a:t>Modernize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5116cb092_0_1"/>
          <p:cNvSpPr txBox="1">
            <a:spLocks noGrp="1"/>
          </p:cNvSpPr>
          <p:nvPr>
            <p:ph type="title"/>
          </p:nvPr>
        </p:nvSpPr>
        <p:spPr>
          <a:xfrm>
            <a:off x="344169" y="323381"/>
            <a:ext cx="10581000" cy="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</a:pPr>
            <a:r>
              <a:rPr lang="pl-PL" sz="4800"/>
              <a:t>ETL - Klasyczne Data Warehouse</a:t>
            </a:r>
            <a:endParaRPr/>
          </a:p>
        </p:txBody>
      </p:sp>
      <p:sp>
        <p:nvSpPr>
          <p:cNvPr id="344" name="Google Shape;344;g305116cb092_0_1"/>
          <p:cNvSpPr txBox="1"/>
          <p:nvPr/>
        </p:nvSpPr>
        <p:spPr>
          <a:xfrm>
            <a:off x="344169" y="1422445"/>
            <a:ext cx="116478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Typowy Data Warehouse obejmuje obszar przejściowy, w którym surowe dane są ekstrahowane z różnych źródeł przy użyciu narzędzi ETL, takich jak Informatica PowerCenter, SSIS, Data Stage, </a:t>
            </a:r>
            <a:r>
              <a:rPr lang="pl-PL" sz="1800"/>
              <a:t>Talend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inne. Wyekstrahowane dane są następnie przekształcane w model danych w magazynie danych, przy użyciu narzędzia ETL lub instrukcji SQL. Istnieje kilka podejść architektonicznych do projektowania magazynu danych, w tym metodologię Inmon, Kimball i Data Vault.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g305116cb092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7451" y="3876673"/>
            <a:ext cx="6537098" cy="222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title"/>
          </p:nvPr>
        </p:nvSpPr>
        <p:spPr>
          <a:xfrm>
            <a:off x="643467" y="435951"/>
            <a:ext cx="4620584" cy="73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pl-PL" sz="4400">
                <a:latin typeface="Play"/>
                <a:ea typeface="Play"/>
                <a:cs typeface="Play"/>
                <a:sym typeface="Play"/>
              </a:rPr>
              <a:t>Mariusz Kujawski</a:t>
            </a:r>
            <a:endParaRPr/>
          </a:p>
        </p:txBody>
      </p:sp>
      <p:sp>
        <p:nvSpPr>
          <p:cNvPr id="128" name="Google Shape;128;p2"/>
          <p:cNvSpPr txBox="1">
            <a:spLocks noGrp="1"/>
          </p:cNvSpPr>
          <p:nvPr>
            <p:ph type="body" idx="1"/>
          </p:nvPr>
        </p:nvSpPr>
        <p:spPr>
          <a:xfrm>
            <a:off x="640419" y="1219405"/>
            <a:ext cx="6659400" cy="5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Font typeface="Roboto"/>
              <a:buChar char="❏"/>
            </a:pPr>
            <a:r>
              <a:rPr lang="pl-PL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Cloud Data Architect / Data Engineer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Font typeface="Roboto"/>
              <a:buChar char="❏"/>
            </a:pPr>
            <a:r>
              <a:rPr lang="pl-PL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 lat doświadczenia w </a:t>
            </a:r>
            <a:r>
              <a:rPr lang="pl-PL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Inżynierii danych</a:t>
            </a:r>
            <a:r>
              <a:rPr lang="pl-PL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 Business Intelligence</a:t>
            </a: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Font typeface="Roboto"/>
              <a:buChar char="❏"/>
            </a:pPr>
            <a:r>
              <a:rPr lang="pl-PL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Finanse, Ubezpieczenia,  FMCG, Farmacja, </a:t>
            </a:r>
            <a:r>
              <a:rPr lang="pl-PL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Telekomunikacja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Font typeface="Roboto"/>
              <a:buChar char="❏"/>
            </a:pPr>
            <a:r>
              <a:rPr lang="pl-PL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Azure, AWS, GCP</a:t>
            </a:r>
            <a:endParaRPr dirty="0"/>
          </a:p>
          <a:p>
            <a:pPr marL="45720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89"/>
              <a:buFont typeface="Roboto"/>
              <a:buChar char="❏"/>
            </a:pPr>
            <a:r>
              <a:rPr lang="pl-PL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Medium </a:t>
            </a:r>
            <a:r>
              <a:rPr lang="pl-PL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pl-PL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loger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Font typeface="Roboto"/>
              <a:buChar char="❏"/>
            </a:pPr>
            <a:r>
              <a:rPr lang="pl-PL" sz="2400" b="1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linkedin.com/in/mariusz-kujawski-de/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Font typeface="Roboto"/>
              <a:buChar char="❏"/>
            </a:pPr>
            <a:r>
              <a:rPr lang="pl-PL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medium.com/@mariusz_kujawski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ct val="100000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" descr="Medium icon - Free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615" y="5898322"/>
            <a:ext cx="403123" cy="40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928" y="5379476"/>
            <a:ext cx="324495" cy="32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/>
          <p:nvPr/>
        </p:nvSpPr>
        <p:spPr>
          <a:xfrm>
            <a:off x="640419" y="1173693"/>
            <a:ext cx="1385450" cy="45719"/>
          </a:xfrm>
          <a:prstGeom prst="rect">
            <a:avLst/>
          </a:prstGeom>
          <a:solidFill>
            <a:srgbClr val="E606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" descr="A person with a beard and glasses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 b="13740"/>
          <a:stretch/>
        </p:blipFill>
        <p:spPr>
          <a:xfrm>
            <a:off x="6094476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53300" y="4801150"/>
            <a:ext cx="1933800" cy="19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Przeniesienie DWH do Data Lakehouse</a:t>
            </a:r>
            <a:endParaRPr/>
          </a:p>
        </p:txBody>
      </p:sp>
      <p:sp>
        <p:nvSpPr>
          <p:cNvPr id="351" name="Google Shape;351;p28"/>
          <p:cNvSpPr txBox="1"/>
          <p:nvPr/>
        </p:nvSpPr>
        <p:spPr>
          <a:xfrm>
            <a:off x="272097" y="1422581"/>
            <a:ext cx="11647805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Lakehouse mamy pewne podobieństwa do Data Warehouse. Staging ma podobne zastosowanie do warstwy Bronze i Silver, a Gold do DWH.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6663" y="2533649"/>
            <a:ext cx="6933239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23546A5F-E422-5A66-0010-42520CE3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>
            <a:extLst>
              <a:ext uri="{FF2B5EF4-FFF2-40B4-BE49-F238E27FC236}">
                <a16:creationId xmlns:a16="http://schemas.microsoft.com/office/drawing/2014/main" id="{D4A1BC55-E852-45BD-CB13-8D61DE3F67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en-GB" dirty="0"/>
              <a:t>Data Lake do Lakehouse</a:t>
            </a:r>
            <a:endParaRPr dirty="0"/>
          </a:p>
        </p:txBody>
      </p:sp>
      <p:sp>
        <p:nvSpPr>
          <p:cNvPr id="351" name="Google Shape;351;p28">
            <a:extLst>
              <a:ext uri="{FF2B5EF4-FFF2-40B4-BE49-F238E27FC236}">
                <a16:creationId xmlns:a16="http://schemas.microsoft.com/office/drawing/2014/main" id="{E0EC9BD3-082D-FBA7-9DA1-FB71E4AA4CDC}"/>
              </a:ext>
            </a:extLst>
          </p:cNvPr>
          <p:cNvSpPr txBox="1"/>
          <p:nvPr/>
        </p:nvSpPr>
        <p:spPr>
          <a:xfrm>
            <a:off x="272097" y="1422581"/>
            <a:ext cx="11647805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Lake jest prośrednim etapem ewolucji w strone Lakehouse, migracja może się skupiać na najważniejszych aspektach.</a:t>
            </a:r>
          </a:p>
          <a:p>
            <a:pPr marL="285750" marR="0" lvl="0" indent="-28575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Dane mogą zostać przenisione z HDFS do Account Storage</a:t>
            </a:r>
          </a:p>
          <a:p>
            <a:pPr marL="285750" marR="0" lvl="0" indent="-28575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pl-PL" sz="1800" dirty="0">
                <a:solidFill>
                  <a:schemeClr val="dk1"/>
                </a:solidFill>
              </a:rPr>
              <a:t>Pliki Parquet mogą być konwertowane do formatu Delta</a:t>
            </a:r>
            <a:endParaRPr lang="pl-PL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Wszystkie języki Hadoop (MapReduce, Pig, HiveQL) można przenieść do Spark (PySpark, Scala, Spark SQL).</a:t>
            </a:r>
            <a:endParaRPr lang="en-GB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HiveQL </a:t>
            </a:r>
            <a:r>
              <a:rPr lang="en-GB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Spark SQL</a:t>
            </a: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GB" sz="1800" dirty="0">
                <a:solidFill>
                  <a:schemeClr val="dk1"/>
                </a:solidFill>
              </a:rPr>
              <a:t>w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ysoka kompatybilność – większość zapytań działa bez zmian, drobne różnice w DDL.</a:t>
            </a:r>
          </a:p>
          <a:p>
            <a:pPr marL="285750" marR="0" lvl="0" indent="-28575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GB" sz="1800" dirty="0">
                <a:solidFill>
                  <a:schemeClr val="dk1"/>
                </a:solidFill>
              </a:rPr>
              <a:t>Apache Spak ze </a:t>
            </a:r>
            <a:r>
              <a:rPr lang="en-GB" sz="1800" dirty="0" err="1">
                <a:solidFill>
                  <a:schemeClr val="dk1"/>
                </a:solidFill>
              </a:rPr>
              <a:t>starszych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wersji</a:t>
            </a:r>
            <a:r>
              <a:rPr lang="en-GB" sz="1800" dirty="0">
                <a:solidFill>
                  <a:schemeClr val="dk1"/>
                </a:solidFill>
              </a:rPr>
              <a:t> moze </a:t>
            </a:r>
            <a:r>
              <a:rPr lang="pl-PL" sz="1800" dirty="0">
                <a:solidFill>
                  <a:schemeClr val="dk1"/>
                </a:solidFill>
              </a:rPr>
              <a:t>zostać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zaadoptowany</a:t>
            </a:r>
            <a:r>
              <a:rPr lang="en-GB" sz="1800" dirty="0">
                <a:solidFill>
                  <a:schemeClr val="dk1"/>
                </a:solidFill>
              </a:rPr>
              <a:t> do Databricks</a:t>
            </a:r>
          </a:p>
          <a:p>
            <a:pPr marL="285750" marR="0" lvl="0" indent="-28575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pl-PL" sz="1800" dirty="0">
                <a:solidFill>
                  <a:schemeClr val="dk1"/>
                </a:solidFill>
              </a:rPr>
              <a:t>Jupyter </a:t>
            </a:r>
            <a:r>
              <a:rPr lang="en-GB" sz="1800" dirty="0" err="1">
                <a:solidFill>
                  <a:schemeClr val="dk1"/>
                </a:solidFill>
              </a:rPr>
              <a:t>mo</a:t>
            </a:r>
            <a:r>
              <a:rPr lang="pl-PL" sz="1800" dirty="0">
                <a:solidFill>
                  <a:schemeClr val="dk1"/>
                </a:solidFill>
              </a:rPr>
              <a:t>żna importować do Databricks, Zeppelin wymaga konwersji.</a:t>
            </a:r>
          </a:p>
          <a:p>
            <a:pPr marR="0" lvl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GB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72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Definiowanie Tabel dla Modelu Danych</a:t>
            </a:r>
            <a:endParaRPr/>
          </a:p>
        </p:txBody>
      </p:sp>
      <p:sp>
        <p:nvSpPr>
          <p:cNvPr id="358" name="Google Shape;358;p29"/>
          <p:cNvSpPr txBox="1"/>
          <p:nvPr/>
        </p:nvSpPr>
        <p:spPr>
          <a:xfrm>
            <a:off x="272098" y="1422581"/>
            <a:ext cx="884332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Tabele w Databricks tworzymy z wykorzystaniem poleceń języka SQL lub poleceń języka Apache Spark.</a:t>
            </a: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965" y="2098594"/>
            <a:ext cx="6019800" cy="1994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612" y="4448174"/>
            <a:ext cx="43053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8103" y="1743074"/>
            <a:ext cx="2020677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9"/>
          <p:cNvSpPr txBox="1"/>
          <p:nvPr/>
        </p:nvSpPr>
        <p:spPr>
          <a:xfrm>
            <a:off x="272098" y="4307001"/>
            <a:ext cx="44373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Istnieje </a:t>
            </a:r>
            <a:r>
              <a:rPr lang="pl-PL" sz="1800"/>
              <a:t>możliwość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bezpośredniej konwersji typów danych z baz relacyjnych (np Oracle) na typy danych w Spark.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Ładowanie Danych</a:t>
            </a:r>
            <a:endParaRPr/>
          </a:p>
        </p:txBody>
      </p:sp>
      <p:sp>
        <p:nvSpPr>
          <p:cNvPr id="368" name="Google Shape;368;p30"/>
          <p:cNvSpPr txBox="1"/>
          <p:nvPr/>
        </p:nvSpPr>
        <p:spPr>
          <a:xfrm>
            <a:off x="272098" y="1422581"/>
            <a:ext cx="11615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Typowy scenariusz ładowania danych w DWH to wykorzystanie narzędzia ETL lub SQL Loader w Oracle lub Bulk Insert w SQL Server. W Databricks możemy użyć Copy Into, Auto loader, spark.read, lub kwerendy z pliku i insert into lub CREATE AS Table (CTAS)</a:t>
            </a: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375" y="2382539"/>
            <a:ext cx="5457824" cy="286891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 txBox="1"/>
          <p:nvPr/>
        </p:nvSpPr>
        <p:spPr>
          <a:xfrm>
            <a:off x="195898" y="2477789"/>
            <a:ext cx="6157277" cy="372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400" b="0" i="0" u="none" strike="noStrike">
                <a:solidFill>
                  <a:srgbClr val="0C0D0E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read_files('dbfs:/location/csv_files/', format =&gt;'csv’)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>
              <a:solidFill>
                <a:srgbClr val="0C0D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C0D0E"/>
              </a:buClr>
              <a:buSzPts val="1400"/>
              <a:buFont typeface="Courier New"/>
              <a:buNone/>
            </a:pPr>
            <a:r>
              <a:rPr lang="pl-PL" sz="1400" b="0" i="0" u="none" strike="noStrike">
                <a:solidFill>
                  <a:srgbClr val="0C0D0E"/>
                </a:solidFill>
                <a:latin typeface="Courier New"/>
                <a:ea typeface="Courier New"/>
                <a:cs typeface="Courier New"/>
                <a:sym typeface="Courier New"/>
              </a:rPr>
              <a:t>copy into table1 from "dbfs:/FileStore/tables/mycsv2.csv" FILEFORMAT = csv FORMAT_OPTIONS('header'='true','inferSchema'='True');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pl-PL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400" b="0" i="0" u="none" strike="noStrike">
                <a:solidFill>
                  <a:srgbClr val="0C0D0E"/>
                </a:solidFill>
                <a:latin typeface="Courier New"/>
                <a:ea typeface="Courier New"/>
                <a:cs typeface="Courier New"/>
                <a:sym typeface="Courier New"/>
              </a:rPr>
              <a:t>df=spark.read.csv("dbfs:/FileStore/tables/mycsv2.csv</a:t>
            </a:r>
            <a:endParaRPr sz="1400" b="0" i="0" u="none" strike="noStrike">
              <a:solidFill>
                <a:srgbClr val="0C0D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C0D0E"/>
              </a:buClr>
              <a:buSzPts val="1400"/>
              <a:buFont typeface="Courier New"/>
              <a:buNone/>
            </a:pPr>
            <a:r>
              <a:rPr lang="pl-PL" sz="1400" b="0" i="0" u="none" strike="noStrike">
                <a:solidFill>
                  <a:srgbClr val="0C0D0E"/>
                </a:solidFill>
                <a:latin typeface="Courier New"/>
                <a:ea typeface="Courier New"/>
                <a:cs typeface="Courier New"/>
                <a:sym typeface="Courier New"/>
              </a:rPr>
              <a:t>,header=True)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pl-PL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4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df = spark.readStream.</a:t>
            </a:r>
            <a:r>
              <a:rPr lang="pl-PL" sz="1400" b="0" i="0" u="none" strike="noStrike">
                <a:solidFill>
                  <a:srgbClr val="0086B3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pl-PL" sz="14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l-PL" sz="1400" b="0" i="0" u="none" strike="noStrike">
                <a:solidFill>
                  <a:srgbClr val="183691"/>
                </a:solidFill>
                <a:latin typeface="Courier New"/>
                <a:ea typeface="Courier New"/>
                <a:cs typeface="Courier New"/>
                <a:sym typeface="Courier New"/>
              </a:rPr>
              <a:t>"cloudFiles"</a:t>
            </a:r>
            <a:r>
              <a:rPr lang="pl-PL" sz="14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pl-PL" sz="14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.option(</a:t>
            </a:r>
            <a:r>
              <a:rPr lang="pl-PL" sz="1400" b="0" i="0" u="none" strike="noStrike">
                <a:solidFill>
                  <a:srgbClr val="183691"/>
                </a:solidFill>
                <a:latin typeface="Courier New"/>
                <a:ea typeface="Courier New"/>
                <a:cs typeface="Courier New"/>
                <a:sym typeface="Courier New"/>
              </a:rPr>
              <a:t>"cloudFiles.format"</a:t>
            </a:r>
            <a:r>
              <a:rPr lang="pl-PL" sz="14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l-PL" sz="1400" b="0" i="0" u="none" strike="noStrike">
                <a:solidFill>
                  <a:srgbClr val="183691"/>
                </a:solidFill>
                <a:latin typeface="Courier New"/>
                <a:ea typeface="Courier New"/>
                <a:cs typeface="Courier New"/>
                <a:sym typeface="Courier New"/>
              </a:rPr>
              <a:t>"json"</a:t>
            </a:r>
            <a:r>
              <a:rPr lang="pl-PL" sz="14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pl-PL" sz="14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.load(</a:t>
            </a:r>
            <a:r>
              <a:rPr lang="pl-PL" sz="1400" b="0" i="0" u="none" strike="noStrike">
                <a:solidFill>
                  <a:srgbClr val="183691"/>
                </a:solidFill>
                <a:latin typeface="Courier New"/>
                <a:ea typeface="Courier New"/>
                <a:cs typeface="Courier New"/>
                <a:sym typeface="Courier New"/>
              </a:rPr>
              <a:t>"/input/path"</a:t>
            </a:r>
            <a:r>
              <a:rPr lang="pl-PL" sz="14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Integracja Danych w Databricks</a:t>
            </a:r>
            <a:endParaRPr/>
          </a:p>
        </p:txBody>
      </p:sp>
      <p:sp>
        <p:nvSpPr>
          <p:cNvPr id="376" name="Google Shape;376;p31"/>
          <p:cNvSpPr txBox="1"/>
          <p:nvPr/>
        </p:nvSpPr>
        <p:spPr>
          <a:xfrm>
            <a:off x="272098" y="1422581"/>
            <a:ext cx="5328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Lakeflow –</a:t>
            </a:r>
            <a:r>
              <a:rPr lang="pl-PL" sz="180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pozwala na łatwą </a:t>
            </a:r>
            <a:r>
              <a:rPr lang="pl-PL" sz="1800"/>
              <a:t>integrację</a:t>
            </a:r>
            <a:r>
              <a:rPr lang="pl-PL" sz="180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ze źródłami danych na zasadzie </a:t>
            </a: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and drop</a:t>
            </a:r>
            <a:r>
              <a:rPr lang="pl-PL" sz="180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 chwili obecnej wspiera źródła takie jak </a:t>
            </a:r>
            <a:r>
              <a:rPr lang="pl-PL" sz="1800"/>
              <a:t>Salesforce</a:t>
            </a:r>
            <a:r>
              <a:rPr lang="pl-PL" sz="180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SQL </a:t>
            </a:r>
            <a:r>
              <a:rPr lang="pl-PL" sz="1800"/>
              <a:t>Server</a:t>
            </a:r>
            <a:r>
              <a:rPr lang="pl-PL" sz="180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664" y="1422581"/>
            <a:ext cx="6102938" cy="1843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1" descr="Lakehouse Feder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1875" y="3404961"/>
            <a:ext cx="2908300" cy="309378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1"/>
          <p:cNvSpPr txBox="1"/>
          <p:nvPr/>
        </p:nvSpPr>
        <p:spPr>
          <a:xfrm>
            <a:off x="272098" y="3440793"/>
            <a:ext cx="5328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Lakehouse </a:t>
            </a:r>
            <a:r>
              <a:rPr lang="pl-PL" sz="1800" b="1"/>
              <a:t>Federation</a:t>
            </a:r>
            <a:r>
              <a:rPr lang="pl-PL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l-PL" sz="180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integruje wiele </a:t>
            </a:r>
            <a:r>
              <a:rPr lang="pl-PL" sz="1800"/>
              <a:t>różnych</a:t>
            </a:r>
            <a:r>
              <a:rPr lang="pl-PL" sz="180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źródeł danych w Unity Catalog. </a:t>
            </a: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Pozwala na </a:t>
            </a:r>
            <a:r>
              <a:rPr lang="pl-PL" sz="1800"/>
              <a:t>bezpośredni</a:t>
            </a: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dostęp do baz takich jak SQL Server, BigQuery, Snowflake, PostgreSQL i </a:t>
            </a:r>
            <a:r>
              <a:rPr lang="pl-PL" sz="1800"/>
              <a:t>wiele</a:t>
            </a: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innych.</a:t>
            </a: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Transformacja Danych w Databricks</a:t>
            </a:r>
            <a:endParaRPr/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769" y="1918414"/>
            <a:ext cx="3884364" cy="302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4300" y="2602744"/>
            <a:ext cx="3884364" cy="202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4173" y="1171576"/>
            <a:ext cx="3353658" cy="493958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2"/>
          <p:cNvSpPr txBox="1"/>
          <p:nvPr/>
        </p:nvSpPr>
        <p:spPr>
          <a:xfrm>
            <a:off x="958248" y="6074231"/>
            <a:ext cx="23514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Delta Live Tables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4575196" y="5935731"/>
            <a:ext cx="306257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Spark SQL z dbt Framework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8972550" y="6212730"/>
            <a:ext cx="2590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None/>
            </a:pPr>
            <a:r>
              <a:rPr lang="pl-PL" sz="1800" b="1" i="0" u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Po Prostu PySpark</a:t>
            </a: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32"/>
          <p:cNvCxnSpPr/>
          <p:nvPr/>
        </p:nvCxnSpPr>
        <p:spPr>
          <a:xfrm>
            <a:off x="3971925" y="1171576"/>
            <a:ext cx="0" cy="53643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2" name="Google Shape;392;p32"/>
          <p:cNvCxnSpPr/>
          <p:nvPr/>
        </p:nvCxnSpPr>
        <p:spPr>
          <a:xfrm>
            <a:off x="8172450" y="1171576"/>
            <a:ext cx="0" cy="536432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3" name="Google Shape;39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11927" y="1287563"/>
            <a:ext cx="2928936" cy="1075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„Super Moc” Delta Live Tables</a:t>
            </a:r>
            <a:endParaRPr/>
          </a:p>
        </p:txBody>
      </p:sp>
      <p:pic>
        <p:nvPicPr>
          <p:cNvPr id="399" name="Google Shape;39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4219" y="1407591"/>
            <a:ext cx="5635853" cy="420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2146" y="5094053"/>
            <a:ext cx="4757369" cy="162600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/>
          <p:nvPr/>
        </p:nvSpPr>
        <p:spPr>
          <a:xfrm rot="2896100">
            <a:off x="7948031" y="4120642"/>
            <a:ext cx="1934821" cy="73517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224674" y="1171575"/>
            <a:ext cx="5354100" cy="3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DLT pozwala na szybkie budowanie „Ingestion Framework” dzięki wbudowanym metodą do transformacji danych.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Ładowanie Przyrostowe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Batch/Streaming</a:t>
            </a:r>
            <a:br>
              <a:rPr lang="pl-PL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l-PL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Data Capture (CDC)</a:t>
            </a:r>
            <a:br>
              <a:rPr lang="pl-PL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l-PL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Slowly Changing Dimensions (SCD2)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dirty="0">
                <a:solidFill>
                  <a:schemeClr val="dk1"/>
                </a:solidFill>
              </a:rPr>
              <a:t>Testy</a:t>
            </a:r>
            <a:r>
              <a:rPr lang="pl-PL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Quality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Złożone transformacje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3"/>
          <p:cNvSpPr/>
          <p:nvPr/>
        </p:nvSpPr>
        <p:spPr>
          <a:xfrm rot="9581463">
            <a:off x="7439144" y="1609759"/>
            <a:ext cx="1009560" cy="46159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8580701" y="1411575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Parametryzacja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3"/>
          <p:cNvSpPr/>
          <p:nvPr/>
        </p:nvSpPr>
        <p:spPr>
          <a:xfrm rot="-3113435">
            <a:off x="5841004" y="5159010"/>
            <a:ext cx="1009616" cy="46174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5478292" y="5929576"/>
            <a:ext cx="123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75" y="2511975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75" y="3086338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75" y="3349688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75" y="3618750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75" y="2804025"/>
            <a:ext cx="311025" cy="3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„Super Moc” dbt</a:t>
            </a:r>
            <a:endParaRPr/>
          </a:p>
        </p:txBody>
      </p:sp>
      <p:sp>
        <p:nvSpPr>
          <p:cNvPr id="417" name="Google Shape;417;p34"/>
          <p:cNvSpPr txBox="1"/>
          <p:nvPr/>
        </p:nvSpPr>
        <p:spPr>
          <a:xfrm>
            <a:off x="224677" y="1171576"/>
            <a:ext cx="41010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Dbt framework to w zasadzie „tylko SQL”. Pozwala budować transformacje z wykorzystaniem SQL.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Transformacje w SQL</a:t>
            </a:r>
            <a:b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dirty="0">
                <a:solidFill>
                  <a:schemeClr val="dk1"/>
                </a:solidFill>
              </a:rPr>
              <a:t>        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Wsparcie dla </a:t>
            </a:r>
            <a:r>
              <a:rPr lang="pl-PL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różnych strategii ładowania danych</a:t>
            </a:r>
            <a:b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pl-PL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</a:t>
            </a:r>
            <a:r>
              <a:rPr lang="pl-PL" sz="1800" b="1" dirty="0">
                <a:solidFill>
                  <a:schemeClr val="dk1"/>
                </a:solidFill>
              </a:rPr>
              <a:t>orkiestracja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Testy</a:t>
            </a:r>
            <a:r>
              <a:rPr lang="pl-PL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Quality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Makra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</a:t>
            </a:r>
            <a:r>
              <a:rPr lang="pl-PL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Tylko transformacja danych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Słaba integracja z Data Factory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5620" y="1171577"/>
            <a:ext cx="5531684" cy="325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6163" y="4872035"/>
            <a:ext cx="439102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4"/>
          <p:cNvSpPr/>
          <p:nvPr/>
        </p:nvSpPr>
        <p:spPr>
          <a:xfrm rot="2723357">
            <a:off x="8015711" y="4345008"/>
            <a:ext cx="906330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9050" cap="flat" cmpd="sng">
            <a:solidFill>
              <a:srgbClr val="0642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9343489" y="5001694"/>
            <a:ext cx="1762125" cy="1243015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6805" y="4972766"/>
            <a:ext cx="3186490" cy="1472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4"/>
          <p:cNvSpPr/>
          <p:nvPr/>
        </p:nvSpPr>
        <p:spPr>
          <a:xfrm rot="7505163">
            <a:off x="5967040" y="4440668"/>
            <a:ext cx="1183433" cy="4698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9050" cap="flat" cmpd="sng">
            <a:solidFill>
              <a:srgbClr val="0642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10145735" y="4429117"/>
            <a:ext cx="288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Brak manualnej orkiestracji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4442351" y="4502703"/>
            <a:ext cx="17753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Parametryzacja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75" y="2282700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75" y="2601025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75" y="3115825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75" y="3426850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75" y="3706825"/>
            <a:ext cx="311025" cy="3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Spark jako Substytut T-SQL/PL/SQL</a:t>
            </a:r>
            <a:endParaRPr/>
          </a:p>
        </p:txBody>
      </p:sp>
      <p:sp>
        <p:nvSpPr>
          <p:cNvPr id="436" name="Google Shape;436;p35"/>
          <p:cNvSpPr txBox="1"/>
          <p:nvPr/>
        </p:nvSpPr>
        <p:spPr>
          <a:xfrm>
            <a:off x="224676" y="1171577"/>
            <a:ext cx="1174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Spark może być świetnym rozwiązaniem kiedy chcemy przenieść </a:t>
            </a:r>
            <a:r>
              <a:rPr lang="pl-PL" sz="1800">
                <a:solidFill>
                  <a:schemeClr val="dk1"/>
                </a:solidFill>
              </a:rPr>
              <a:t>język</a:t>
            </a: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proceduralny jak np T-SQL lub PL/SQL do Databricks. </a:t>
            </a:r>
            <a:endParaRPr/>
          </a:p>
        </p:txBody>
      </p:sp>
      <p:pic>
        <p:nvPicPr>
          <p:cNvPr id="437" name="Google Shape;43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24" y="2185868"/>
            <a:ext cx="4162425" cy="350055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5"/>
          <p:cNvSpPr/>
          <p:nvPr/>
        </p:nvSpPr>
        <p:spPr>
          <a:xfrm>
            <a:off x="4903363" y="3255325"/>
            <a:ext cx="781200" cy="4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2425" y="1871001"/>
            <a:ext cx="4748092" cy="237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150" y="4661675"/>
            <a:ext cx="311025" cy="3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5"/>
          <p:cNvSpPr txBox="1"/>
          <p:nvPr/>
        </p:nvSpPr>
        <p:spPr>
          <a:xfrm>
            <a:off x="5663950" y="4620375"/>
            <a:ext cx="617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</a:rPr>
              <a:t>Ułatwiona implementacja dla zespołów rozpoczynających pracę z PySpark</a:t>
            </a:r>
            <a:endParaRPr/>
          </a:p>
        </p:txBody>
      </p:sp>
      <p:pic>
        <p:nvPicPr>
          <p:cNvPr id="442" name="Google Shape;4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150" y="5352363"/>
            <a:ext cx="311025" cy="3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5"/>
          <p:cNvSpPr txBox="1"/>
          <p:nvPr/>
        </p:nvSpPr>
        <p:spPr>
          <a:xfrm>
            <a:off x="5684575" y="5277025"/>
            <a:ext cx="617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</a:rPr>
              <a:t>Łatwe odwzorowanie istniejącej funkcjonalności</a:t>
            </a:r>
            <a:endParaRPr/>
          </a:p>
        </p:txBody>
      </p:sp>
      <p:pic>
        <p:nvPicPr>
          <p:cNvPr id="444" name="Google Shape;4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150" y="5805875"/>
            <a:ext cx="311025" cy="3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5"/>
          <p:cNvSpPr txBox="1"/>
          <p:nvPr/>
        </p:nvSpPr>
        <p:spPr>
          <a:xfrm>
            <a:off x="5663950" y="5730525"/>
            <a:ext cx="617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</a:rPr>
              <a:t>Łatwa implementacja “meta data driven framework”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5116cb092_0_56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Język Skryptowy w Databricks</a:t>
            </a:r>
            <a:endParaRPr/>
          </a:p>
        </p:txBody>
      </p:sp>
      <p:sp>
        <p:nvSpPr>
          <p:cNvPr id="451" name="Google Shape;451;g305116cb092_0_56"/>
          <p:cNvSpPr txBox="1"/>
          <p:nvPr/>
        </p:nvSpPr>
        <p:spPr>
          <a:xfrm>
            <a:off x="224676" y="1171577"/>
            <a:ext cx="117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</a:rPr>
              <a:t>Databricks udostępnił nowy język skryptowy, który może wspomóc migracje z PL/SQL do Databricks.</a:t>
            </a:r>
            <a:endParaRPr/>
          </a:p>
        </p:txBody>
      </p:sp>
      <p:pic>
        <p:nvPicPr>
          <p:cNvPr id="452" name="Google Shape;452;g305116cb092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00" y="2156427"/>
            <a:ext cx="54768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05116cb092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025" y="2156427"/>
            <a:ext cx="2781300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305116cb092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00" y="4614777"/>
            <a:ext cx="4476665" cy="198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swald"/>
              <a:buNone/>
            </a:pPr>
            <a:r>
              <a:rPr lang="pl-PL"/>
              <a:t>Agenda</a:t>
            </a:r>
            <a:endParaRPr/>
          </a:p>
        </p:txBody>
      </p:sp>
      <p:sp>
        <p:nvSpPr>
          <p:cNvPr id="139" name="Google Shape;13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l-PL"/>
              <a:t>Wprowadzenie do Lakehouse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l-PL"/>
              <a:t>Landing Zone dla Platformy Danych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l-PL"/>
              <a:t>Lakehouse, Medalion i Unity Catalog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l-PL"/>
              <a:t>“Super moce” Databricks i sposoby na migracje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9973c4c30_0_9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Automatyzacja Procesu Tłumaczenia</a:t>
            </a:r>
            <a:endParaRPr/>
          </a:p>
        </p:txBody>
      </p:sp>
      <p:sp>
        <p:nvSpPr>
          <p:cNvPr id="460" name="Google Shape;460;g359973c4c30_0_9"/>
          <p:cNvSpPr txBox="1"/>
          <p:nvPr/>
        </p:nvSpPr>
        <p:spPr>
          <a:xfrm>
            <a:off x="344176" y="1171702"/>
            <a:ext cx="1174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Możliwe wykorzystanie Gen AI do tłumaczenia kodów PL/SQL na PySpark. Proces mo</a:t>
            </a:r>
            <a:r>
              <a:rPr lang="pl-PL" sz="1800">
                <a:solidFill>
                  <a:schemeClr val="dk1"/>
                </a:solidFill>
              </a:rPr>
              <a:t>że być zautomatyzowany z wykorzystaniem wbudowanych LLM-ów w Databricks.</a:t>
            </a:r>
            <a:endParaRPr/>
          </a:p>
        </p:txBody>
      </p:sp>
      <p:pic>
        <p:nvPicPr>
          <p:cNvPr id="461" name="Google Shape;461;g359973c4c30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24" y="2185868"/>
            <a:ext cx="4162425" cy="350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359973c4c30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313" y="2252542"/>
            <a:ext cx="6143625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359973c4c30_0_9"/>
          <p:cNvSpPr/>
          <p:nvPr/>
        </p:nvSpPr>
        <p:spPr>
          <a:xfrm>
            <a:off x="4972050" y="3733800"/>
            <a:ext cx="781200" cy="4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Tłumaczenie SQL na SQL</a:t>
            </a:r>
            <a:endParaRPr/>
          </a:p>
        </p:txBody>
      </p:sp>
      <p:sp>
        <p:nvSpPr>
          <p:cNvPr id="469" name="Google Shape;469;p36"/>
          <p:cNvSpPr txBox="1"/>
          <p:nvPr/>
        </p:nvSpPr>
        <p:spPr>
          <a:xfrm>
            <a:off x="224676" y="1311861"/>
            <a:ext cx="11742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Możliwe wykorzystanie Gen AI do tłumaczenia kodów SQL z innego dialektu na Databricks SQL.</a:t>
            </a:r>
            <a:b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Duże podobieństwo między dialektami SQL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Łatwa migracja przy użyciu własnego parsera/konwerter</a:t>
            </a:r>
            <a:endParaRPr sz="18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defined functions in PySpark (</a:t>
            </a: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np  SUBSTR)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 AI też sobie z tym radzi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938" y="2822437"/>
            <a:ext cx="39243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6238" y="1708874"/>
            <a:ext cx="387667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6"/>
          <p:cNvSpPr/>
          <p:nvPr/>
        </p:nvSpPr>
        <p:spPr>
          <a:xfrm>
            <a:off x="7453313" y="2903398"/>
            <a:ext cx="1000125" cy="4286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6693" y="4329559"/>
            <a:ext cx="6656220" cy="243422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6"/>
          <p:cNvSpPr txBox="1"/>
          <p:nvPr/>
        </p:nvSpPr>
        <p:spPr>
          <a:xfrm>
            <a:off x="224676" y="4335631"/>
            <a:ext cx="490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Warehouse w Databricks, pozwala na analizę i </a:t>
            </a:r>
            <a:r>
              <a:rPr lang="pl-PL" sz="1800"/>
              <a:t>transformację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danych z wykorzystaniem SQL.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Szybka </a:t>
            </a:r>
            <a:r>
              <a:rPr lang="pl-PL" sz="1800"/>
              <a:t>dostępność</a:t>
            </a: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klastrów Serverless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Photon acceleration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Funkcje </a:t>
            </a:r>
            <a:r>
              <a:rPr lang="pl-PL" sz="1800"/>
              <a:t>użytkownika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Funkcje ws</a:t>
            </a:r>
            <a:r>
              <a:rPr lang="pl-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pomagane przez Gen AI</a:t>
            </a: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Tłumaczenie ETL na Apache Spark?</a:t>
            </a:r>
            <a:endParaRPr/>
          </a:p>
        </p:txBody>
      </p:sp>
      <p:sp>
        <p:nvSpPr>
          <p:cNvPr id="480" name="Google Shape;480;p37"/>
          <p:cNvSpPr txBox="1"/>
          <p:nvPr/>
        </p:nvSpPr>
        <p:spPr>
          <a:xfrm>
            <a:off x="224676" y="1311861"/>
            <a:ext cx="117426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Większość narzędzi ETL przechowuje definicje w postaci plików xml! </a:t>
            </a:r>
            <a:b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Czemu tego nie sparsować do PySpark?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69" y="2507863"/>
            <a:ext cx="5910263" cy="30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5642" y="2222303"/>
            <a:ext cx="5422189" cy="34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7"/>
          <p:cNvSpPr/>
          <p:nvPr/>
        </p:nvSpPr>
        <p:spPr>
          <a:xfrm>
            <a:off x="6115885" y="3759399"/>
            <a:ext cx="990600" cy="4476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69" y="1094162"/>
            <a:ext cx="3492461" cy="186703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8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5" cy="84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Orkiestracja</a:t>
            </a:r>
            <a:endParaRPr/>
          </a:p>
        </p:txBody>
      </p:sp>
      <p:pic>
        <p:nvPicPr>
          <p:cNvPr id="490" name="Google Shape;49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8175" y="1187677"/>
            <a:ext cx="3705225" cy="173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249" y="1094162"/>
            <a:ext cx="2797326" cy="182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55013" y="-1943100"/>
            <a:ext cx="24765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4471" y="1152428"/>
            <a:ext cx="1600200" cy="60930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8"/>
          <p:cNvSpPr txBox="1"/>
          <p:nvPr/>
        </p:nvSpPr>
        <p:spPr>
          <a:xfrm>
            <a:off x="651199" y="3013600"/>
            <a:ext cx="257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Databricks </a:t>
            </a:r>
            <a:r>
              <a:rPr lang="pl-PL" sz="1800">
                <a:solidFill>
                  <a:schemeClr val="dk1"/>
                </a:solidFill>
              </a:rPr>
              <a:t>W</a:t>
            </a: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orkflows</a:t>
            </a:r>
            <a:b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5546247" y="3079401"/>
            <a:ext cx="10995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>
                <a:solidFill>
                  <a:schemeClr val="dk1"/>
                </a:solidFill>
              </a:rPr>
              <a:t>Airflow</a:t>
            </a:r>
            <a:endParaRPr/>
          </a:p>
        </p:txBody>
      </p:sp>
      <p:sp>
        <p:nvSpPr>
          <p:cNvPr id="496" name="Google Shape;496;p38"/>
          <p:cNvSpPr txBox="1"/>
          <p:nvPr/>
        </p:nvSpPr>
        <p:spPr>
          <a:xfrm>
            <a:off x="8935084" y="3105834"/>
            <a:ext cx="2351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Azure Data Factory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224776" y="3475166"/>
            <a:ext cx="3809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Cześć środowiska Databricks, mocno zintegrowany z </a:t>
            </a:r>
            <a:r>
              <a:rPr lang="pl-PL" sz="1200"/>
              <a:t>innymi</a:t>
            </a:r>
            <a:r>
              <a:rPr lang="pl-PL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1200"/>
              <a:t>komponentami</a:t>
            </a:r>
            <a:r>
              <a:rPr lang="pl-PL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dostępnymi w Databricks. Posiada predefiniowane zadania takie jak DLT, Notebooks, Python code, Jar Files, dbt, SQL Files.</a:t>
            </a:r>
            <a:endParaRPr sz="12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191101" y="3460587"/>
            <a:ext cx="380979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Narzędzie </a:t>
            </a:r>
            <a:r>
              <a:rPr lang="pl-PL" sz="1200"/>
              <a:t>open source</a:t>
            </a:r>
            <a:r>
              <a:rPr lang="pl-PL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zbudowane w oparciu o język Python pozwalające na </a:t>
            </a:r>
            <a:r>
              <a:rPr lang="pl-PL" sz="1200"/>
              <a:t>orkiestracje</a:t>
            </a:r>
            <a:r>
              <a:rPr lang="pl-PL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z wykorzystaniem Operatorów (BashOperator,  DatabricksRunNowOperator, AzureDataFactoryPipelineOperator, etc).</a:t>
            </a:r>
            <a:endParaRPr sz="12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8157526" y="3475166"/>
            <a:ext cx="38097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Orkiestrator dostępny na platformie Azure, działający na zasadzie „drag and drop” pozwalający na orkiestracje z wykorzystanie zdefiniowanych </a:t>
            </a:r>
            <a:r>
              <a:rPr lang="pl-PL" sz="1200"/>
              <a:t>komponentów</a:t>
            </a:r>
            <a:r>
              <a:rPr lang="pl-PL" sz="12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„Activities”</a:t>
            </a:r>
            <a:endParaRPr sz="12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224676" y="4634504"/>
            <a:ext cx="38097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Niski próg wejścia</a:t>
            </a:r>
            <a:b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dirty="0">
                <a:solidFill>
                  <a:schemeClr val="dk1"/>
                </a:solidFill>
              </a:rPr>
              <a:t>       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Możliwa </a:t>
            </a:r>
            <a:r>
              <a:rPr lang="pl-PL" sz="1800" dirty="0">
                <a:solidFill>
                  <a:schemeClr val="dk1"/>
                </a:solidFill>
              </a:rPr>
              <a:t>customizacja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poprzez kod</a:t>
            </a:r>
            <a:endParaRPr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Działa na każdej chmurze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 Ograniczona ilość zdefiniowanych „zadań”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8258175" y="4661676"/>
            <a:ext cx="3718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Niski próg wejścia</a:t>
            </a:r>
            <a:b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Duża </a:t>
            </a:r>
            <a:r>
              <a:rPr lang="pl-PL" sz="1800" dirty="0">
                <a:solidFill>
                  <a:schemeClr val="dk1"/>
                </a:solidFill>
              </a:rPr>
              <a:t>ilość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„activities”</a:t>
            </a:r>
            <a:b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 Słaba </a:t>
            </a:r>
            <a:r>
              <a:rPr lang="pl-PL" sz="1800" dirty="0">
                <a:solidFill>
                  <a:schemeClr val="dk1"/>
                </a:solidFill>
              </a:rPr>
              <a:t>customizacja</a:t>
            </a:r>
            <a:b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 Działa tylko w Azure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4034471" y="4726934"/>
            <a:ext cx="3718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 Duży próg wejścia</a:t>
            </a:r>
            <a:b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Duża </a:t>
            </a:r>
            <a:r>
              <a:rPr lang="pl-PL" sz="1800" dirty="0">
                <a:solidFill>
                  <a:schemeClr val="dk1"/>
                </a:solidFill>
              </a:rPr>
              <a:t>customizacja</a:t>
            </a:r>
            <a:b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Działa na każdej chmurze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❌  </a:t>
            </a:r>
            <a:r>
              <a:rPr lang="pl-PL" sz="1800" dirty="0">
                <a:solidFill>
                  <a:schemeClr val="dk1"/>
                </a:solidFill>
              </a:rPr>
              <a:t>W</a:t>
            </a:r>
            <a:r>
              <a:rPr lang="pl-PL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ymaga utrzymania w wersji na wirtualnej maszynie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175" y="4661675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175" y="4972700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175" y="5502125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0725" y="5062450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0725" y="5310163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5025" y="4661675"/>
            <a:ext cx="311025" cy="3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5025" y="4972700"/>
            <a:ext cx="311025" cy="3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05116cb092_0_27"/>
          <p:cNvSpPr txBox="1">
            <a:spLocks noGrp="1"/>
          </p:cNvSpPr>
          <p:nvPr>
            <p:ph type="title"/>
          </p:nvPr>
        </p:nvSpPr>
        <p:spPr>
          <a:xfrm>
            <a:off x="344169" y="322104"/>
            <a:ext cx="10581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Podsumowanie</a:t>
            </a:r>
            <a:endParaRPr/>
          </a:p>
        </p:txBody>
      </p:sp>
      <p:pic>
        <p:nvPicPr>
          <p:cNvPr id="515" name="Google Shape;515;g305116cb092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5013" y="-1943100"/>
            <a:ext cx="24765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305116cb092_0_27"/>
          <p:cNvSpPr txBox="1"/>
          <p:nvPr/>
        </p:nvSpPr>
        <p:spPr>
          <a:xfrm>
            <a:off x="394000" y="1325750"/>
            <a:ext cx="110691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dk1"/>
                </a:solidFill>
              </a:rPr>
              <a:t>Największe wyzwania do sprostania: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 dirty="0">
                <a:solidFill>
                  <a:schemeClr val="dk1"/>
                </a:solidFill>
              </a:rPr>
              <a:t>Budowa właściwej infrastruktury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 dirty="0">
                <a:solidFill>
                  <a:schemeClr val="dk1"/>
                </a:solidFill>
              </a:rPr>
              <a:t>Tłumaczenie kodów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 dirty="0">
                <a:solidFill>
                  <a:schemeClr val="dk1"/>
                </a:solidFill>
              </a:rPr>
              <a:t>Przeniesienie danych do chmury (zabiera czas)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 dirty="0">
                <a:solidFill>
                  <a:schemeClr val="dk1"/>
                </a:solidFill>
              </a:rPr>
              <a:t>Rekoncyliacja danych w nowym i starym środowisku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 dirty="0">
                <a:solidFill>
                  <a:schemeClr val="dk1"/>
                </a:solidFill>
              </a:rPr>
              <a:t>Edukacja zespołów deweloperskich, analitycznych i organizacji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endParaRPr lang="pl-PL" sz="1800" dirty="0">
              <a:solidFill>
                <a:schemeClr val="dk1"/>
              </a:solidFill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pl-PL" sz="1800" dirty="0">
                <a:solidFill>
                  <a:schemeClr val="dk1"/>
                </a:solidFill>
              </a:rPr>
              <a:t>Benefity</a:t>
            </a:r>
            <a:r>
              <a:rPr lang="en-GB" sz="1800" dirty="0">
                <a:solidFill>
                  <a:schemeClr val="dk1"/>
                </a:solidFill>
              </a:rPr>
              <a:t>:</a:t>
            </a:r>
            <a:endParaRPr lang="pl-PL" sz="1800" dirty="0">
              <a:solidFill>
                <a:schemeClr val="dk1"/>
              </a:solidFill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pl-PL" sz="1800" dirty="0">
                <a:solidFill>
                  <a:schemeClr val="dk1"/>
                </a:solidFill>
              </a:rPr>
              <a:t>Skalowalność</a:t>
            </a:r>
            <a:endParaRPr lang="en-GB" sz="1800" dirty="0">
              <a:solidFill>
                <a:schemeClr val="dk1"/>
              </a:solidFill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GB" sz="1800" dirty="0" err="1">
                <a:solidFill>
                  <a:schemeClr val="dk1"/>
                </a:solidFill>
              </a:rPr>
              <a:t>Jedna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platforma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pl-PL" sz="1800" dirty="0">
                <a:solidFill>
                  <a:schemeClr val="dk1"/>
                </a:solidFill>
              </a:rPr>
              <a:t>do </a:t>
            </a:r>
            <a:r>
              <a:rPr lang="en-GB" sz="1800" dirty="0" err="1">
                <a:solidFill>
                  <a:schemeClr val="dk1"/>
                </a:solidFill>
              </a:rPr>
              <a:t>transformacji</a:t>
            </a:r>
            <a:r>
              <a:rPr lang="pl-PL" sz="1800" dirty="0">
                <a:solidFill>
                  <a:schemeClr val="dk1"/>
                </a:solidFill>
              </a:rPr>
              <a:t>, exploracji i wizualizacji danych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pl-PL" sz="1800" dirty="0">
                <a:solidFill>
                  <a:schemeClr val="dk1"/>
                </a:solidFill>
              </a:rPr>
              <a:t>Łatwy dostęp do narzędzi ML i AI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pl-PL" sz="1800" dirty="0">
                <a:solidFill>
                  <a:schemeClr val="dk1"/>
                </a:solidFill>
              </a:rPr>
              <a:t>Ciagle rozwijana platforma i szybki dostęp do „nowości”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</a:pPr>
            <a:r>
              <a:rPr lang="pl-PL"/>
              <a:t>Wprowadzenie-Dlaczego Lakehouse?</a:t>
            </a:r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655" cy="8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Data Warehouse</a:t>
            </a:r>
            <a:endParaRPr/>
          </a:p>
        </p:txBody>
      </p:sp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1518584"/>
            <a:ext cx="3881439" cy="210614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 txBox="1"/>
          <p:nvPr/>
        </p:nvSpPr>
        <p:spPr>
          <a:xfrm>
            <a:off x="5780225" y="1518575"/>
            <a:ext cx="55035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Warehouse </a:t>
            </a: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silnik SQL do przechowywania biznesowego modelu danych w postaci “gwiazdy” lub płatka śniegu wymaga zdefiniowania schematu danych.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Zoptymalizowany pod zapytania analityczne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Dane ustrukturyzowane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Pozwala na modyfikacja i usuwanie danych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Wspiera transakcyjność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10c215177_0_0"/>
          <p:cNvSpPr txBox="1">
            <a:spLocks noGrp="1"/>
          </p:cNvSpPr>
          <p:nvPr>
            <p:ph type="title"/>
          </p:nvPr>
        </p:nvSpPr>
        <p:spPr>
          <a:xfrm>
            <a:off x="314270" y="292629"/>
            <a:ext cx="10828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Data Lake</a:t>
            </a:r>
            <a:endParaRPr/>
          </a:p>
        </p:txBody>
      </p:sp>
      <p:pic>
        <p:nvPicPr>
          <p:cNvPr id="158" name="Google Shape;158;g3510c21517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7895" y="1428750"/>
            <a:ext cx="4024311" cy="170562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510c215177_0_0"/>
          <p:cNvSpPr txBox="1"/>
          <p:nvPr/>
        </p:nvSpPr>
        <p:spPr>
          <a:xfrm>
            <a:off x="441550" y="1573525"/>
            <a:ext cx="51306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Lake </a:t>
            </a: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do przechowywania danych w postaci plików, akceptuje różne formaty danych. Możliwość zdefiniowana schem lub jej brak(schema on read).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Dowolne narzędzie do odczytu danych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Schama on read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Akceptuję nieustrukturyzowane (</a:t>
            </a:r>
            <a:r>
              <a:rPr lang="pl-PL" sz="1800"/>
              <a:t>obrazy, nagrania wideo)</a:t>
            </a: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pl-PL" sz="1800"/>
              <a:t>częściowo</a:t>
            </a: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ustrukturyzowane dane (json</a:t>
            </a:r>
            <a:r>
              <a:rPr lang="pl-PL" sz="1800"/>
              <a:t>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Przetwarzanie dużych wolumenów danych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Niski koszt</a:t>
            </a:r>
            <a:endParaRPr/>
          </a:p>
        </p:txBody>
      </p:sp>
      <p:sp>
        <p:nvSpPr>
          <p:cNvPr id="160" name="Google Shape;160;g3510c215177_0_0"/>
          <p:cNvSpPr txBox="1"/>
          <p:nvPr/>
        </p:nvSpPr>
        <p:spPr>
          <a:xfrm>
            <a:off x="6007900" y="4076925"/>
            <a:ext cx="5206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/>
              <a:t>Wady:</a:t>
            </a:r>
            <a:endParaRPr sz="1800" b="1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sz="1800"/>
              <a:t>Brak wsparcia dla transakcyjności</a:t>
            </a:r>
            <a:endParaRPr sz="1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sz="1800"/>
              <a:t>Brak możliwości modyfikacji danych</a:t>
            </a:r>
            <a:endParaRPr sz="1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sz="1800"/>
              <a:t>Trudności z wyszukiwaniem danych</a:t>
            </a:r>
            <a:endParaRPr sz="1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sz="1800"/>
              <a:t>Zarządzanie dostępami</a:t>
            </a:r>
            <a:endParaRPr sz="1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sz="1800"/>
              <a:t>Ograniczenia dla modelowania danych</a:t>
            </a:r>
            <a:endParaRPr sz="1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sz="1800"/>
              <a:t>Ograniczenia dla narzędzi BI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10c215177_0_25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Data Lake z Data Warehouse</a:t>
            </a:r>
            <a:endParaRPr/>
          </a:p>
        </p:txBody>
      </p:sp>
      <p:sp>
        <p:nvSpPr>
          <p:cNvPr id="166" name="Google Shape;166;g3510c215177_0_25"/>
          <p:cNvSpPr txBox="1"/>
          <p:nvPr/>
        </p:nvSpPr>
        <p:spPr>
          <a:xfrm>
            <a:off x="464775" y="1608175"/>
            <a:ext cx="5014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Lake z Data Warehouse</a:t>
            </a: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l-PL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rozwój silników MPP takich jak Azure Data Warehouse, GCP BigQuery, AWS Redshift pozwolił na implementacji funkcjonalności tradycyjnego Warehouse w połączeniu z Data Lake.</a:t>
            </a:r>
            <a:endParaRPr sz="1800"/>
          </a:p>
        </p:txBody>
      </p:sp>
      <p:sp>
        <p:nvSpPr>
          <p:cNvPr id="167" name="Google Shape;167;g3510c215177_0_25"/>
          <p:cNvSpPr txBox="1"/>
          <p:nvPr/>
        </p:nvSpPr>
        <p:spPr>
          <a:xfrm>
            <a:off x="5830250" y="3747975"/>
            <a:ext cx="6041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</a:rPr>
              <a:t>Data Warehouse (Business Users)</a:t>
            </a:r>
            <a:endParaRPr sz="180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l-PL" sz="1800">
                <a:solidFill>
                  <a:schemeClr val="dk1"/>
                </a:solidFill>
              </a:rPr>
              <a:t>Ładowanie danych do silnika SQL w celu zapewnienia: transakcyjności, ustrukturyzowanych danych, miejsce do przechowywania modelu biznesowego w postaci “gwiazdy”</a:t>
            </a:r>
            <a:endParaRPr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l-PL" sz="1800">
                <a:solidFill>
                  <a:schemeClr val="dk1"/>
                </a:solidFill>
              </a:rPr>
              <a:t>Wsparcie dla narzędzi BI</a:t>
            </a:r>
            <a:endParaRPr sz="180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l-PL" sz="1800">
                <a:solidFill>
                  <a:schemeClr val="dk1"/>
                </a:solidFill>
              </a:rPr>
              <a:t>Self-service BI - łatwiejsze zrozumienie danych</a:t>
            </a:r>
            <a:endParaRPr sz="180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l-PL" sz="1800">
                <a:solidFill>
                  <a:schemeClr val="dk1"/>
                </a:solidFill>
              </a:rPr>
              <a:t>Bezpieczeństwo</a:t>
            </a:r>
            <a:endParaRPr/>
          </a:p>
        </p:txBody>
      </p:sp>
      <p:sp>
        <p:nvSpPr>
          <p:cNvPr id="168" name="Google Shape;168;g3510c215177_0_25"/>
          <p:cNvSpPr txBox="1"/>
          <p:nvPr/>
        </p:nvSpPr>
        <p:spPr>
          <a:xfrm>
            <a:off x="508375" y="3820625"/>
            <a:ext cx="5073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</a:rPr>
              <a:t>Data Lake (Data Science, Power Users)</a:t>
            </a:r>
            <a:endParaRPr sz="180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l-PL" sz="1800">
                <a:solidFill>
                  <a:schemeClr val="dk1"/>
                </a:solidFill>
              </a:rPr>
              <a:t>Składowanie danych w postaci plików w różnych formatach w Data Lake</a:t>
            </a:r>
            <a:endParaRPr sz="180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l-PL" sz="1800">
                <a:solidFill>
                  <a:schemeClr val="dk1"/>
                </a:solidFill>
              </a:rPr>
              <a:t>Nieustrukturyzowane dane: obrazy, nagrania</a:t>
            </a:r>
            <a:endParaRPr sz="180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l-PL" sz="1800">
                <a:solidFill>
                  <a:schemeClr val="dk1"/>
                </a:solidFill>
              </a:rPr>
              <a:t>Szybki dostęp do danych</a:t>
            </a:r>
            <a:endParaRPr sz="180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l-PL" sz="1800">
                <a:solidFill>
                  <a:schemeClr val="dk1"/>
                </a:solidFill>
              </a:rPr>
              <a:t>Jednorazowe raporty i eksploracja danych</a:t>
            </a:r>
            <a:endParaRPr/>
          </a:p>
        </p:txBody>
      </p:sp>
      <p:pic>
        <p:nvPicPr>
          <p:cNvPr id="169" name="Google Shape;169;g3510c21517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900" y="1205563"/>
            <a:ext cx="4664351" cy="255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4a996ffc5_0_45"/>
          <p:cNvSpPr txBox="1">
            <a:spLocks noGrp="1"/>
          </p:cNvSpPr>
          <p:nvPr>
            <p:ph type="title"/>
          </p:nvPr>
        </p:nvSpPr>
        <p:spPr>
          <a:xfrm>
            <a:off x="344170" y="312579"/>
            <a:ext cx="10828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</a:pPr>
            <a:r>
              <a:rPr lang="pl-PL"/>
              <a:t>Data Lake z Data Warehouse</a:t>
            </a:r>
            <a:endParaRPr/>
          </a:p>
        </p:txBody>
      </p:sp>
      <p:sp>
        <p:nvSpPr>
          <p:cNvPr id="175" name="Google Shape;175;g354a996ffc5_0_45"/>
          <p:cNvSpPr txBox="1"/>
          <p:nvPr/>
        </p:nvSpPr>
        <p:spPr>
          <a:xfrm>
            <a:off x="398725" y="1634750"/>
            <a:ext cx="4824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>
                <a:solidFill>
                  <a:schemeClr val="dk1"/>
                </a:solidFill>
              </a:rPr>
              <a:t>Wady: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>
                <a:solidFill>
                  <a:schemeClr val="dk1"/>
                </a:solidFill>
              </a:rPr>
              <a:t>Ładowanie danych do dodatkowego silnika SQL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>
                <a:solidFill>
                  <a:schemeClr val="dk1"/>
                </a:solidFill>
              </a:rPr>
              <a:t>Uzależnienie od dostawcy silnika SQL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>
                <a:solidFill>
                  <a:schemeClr val="dk1"/>
                </a:solidFill>
              </a:rPr>
              <a:t>Skomplikowana architektura / wiele różnych narzędzi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l-PL" sz="1800">
                <a:solidFill>
                  <a:schemeClr val="dk1"/>
                </a:solidFill>
              </a:rPr>
              <a:t>Integracja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6" name="Google Shape;176;g354a996ffc5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8050" y="1828250"/>
            <a:ext cx="5014913" cy="2100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2336</Words>
  <Application>Microsoft Office PowerPoint</Application>
  <PresentationFormat>Widescreen</PresentationFormat>
  <Paragraphs>287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Calibri</vt:lpstr>
      <vt:lpstr>Roboto</vt:lpstr>
      <vt:lpstr>Courier New</vt:lpstr>
      <vt:lpstr>Play</vt:lpstr>
      <vt:lpstr>Oswald</vt:lpstr>
      <vt:lpstr>Arial</vt:lpstr>
      <vt:lpstr>Office Theme</vt:lpstr>
      <vt:lpstr>Mariusz Kujawski</vt:lpstr>
      <vt:lpstr>Ewolucja od Tradycyjnej Hurtowni do Modern Lakehouse w Databricks</vt:lpstr>
      <vt:lpstr>Mariusz Kujawski</vt:lpstr>
      <vt:lpstr>Agenda</vt:lpstr>
      <vt:lpstr>Wprowadzenie-Dlaczego Lakehouse?</vt:lpstr>
      <vt:lpstr>Data Warehouse</vt:lpstr>
      <vt:lpstr>Data Lake</vt:lpstr>
      <vt:lpstr>Data Lake z Data Warehouse</vt:lpstr>
      <vt:lpstr>Data Lake z Data Warehouse</vt:lpstr>
      <vt:lpstr>Lakehouse</vt:lpstr>
      <vt:lpstr>Pliki i Metadane</vt:lpstr>
      <vt:lpstr>Business Drivers</vt:lpstr>
      <vt:lpstr>Azure Landing Zone</vt:lpstr>
      <vt:lpstr>Implementacja Landing Zone</vt:lpstr>
      <vt:lpstr>Główne Elementy Landing Zone</vt:lpstr>
      <vt:lpstr>Wirtualne Sieci Azure (Vnet)</vt:lpstr>
      <vt:lpstr>Przykład Infrastruktury dla Databricks</vt:lpstr>
      <vt:lpstr>Wyłączenie Publicznego Dostępu</vt:lpstr>
      <vt:lpstr>Wyłącznie Prywatne IP</vt:lpstr>
      <vt:lpstr>Infrastructure as a Code</vt:lpstr>
      <vt:lpstr>Architektura Lakehouse i Medalion </vt:lpstr>
      <vt:lpstr>Architektura Medalion</vt:lpstr>
      <vt:lpstr>Unity Catalog</vt:lpstr>
      <vt:lpstr>Struktura Unity Catalog </vt:lpstr>
      <vt:lpstr>Organizacja Danych w Unity Catalog</vt:lpstr>
      <vt:lpstr>Unity Catalog – Warstwa Abstrakcji</vt:lpstr>
      <vt:lpstr>Migracja do Lakehouse</vt:lpstr>
      <vt:lpstr>Typy Migracji</vt:lpstr>
      <vt:lpstr>ETL - Klasyczne Data Warehouse</vt:lpstr>
      <vt:lpstr>Przeniesienie DWH do Data Lakehouse</vt:lpstr>
      <vt:lpstr>Data Lake do Lakehouse</vt:lpstr>
      <vt:lpstr>Definiowanie Tabel dla Modelu Danych</vt:lpstr>
      <vt:lpstr>Ładowanie Danych</vt:lpstr>
      <vt:lpstr>Integracja Danych w Databricks</vt:lpstr>
      <vt:lpstr>Transformacja Danych w Databricks</vt:lpstr>
      <vt:lpstr>„Super Moc” Delta Live Tables</vt:lpstr>
      <vt:lpstr>„Super Moc” dbt</vt:lpstr>
      <vt:lpstr>Spark jako Substytut T-SQL/PL/SQL</vt:lpstr>
      <vt:lpstr>Język Skryptowy w Databricks</vt:lpstr>
      <vt:lpstr>Automatyzacja Procesu Tłumaczenia</vt:lpstr>
      <vt:lpstr>Tłumaczenie SQL na SQL</vt:lpstr>
      <vt:lpstr>Tłumaczenie ETL na Apache Spark?</vt:lpstr>
      <vt:lpstr>Orkiestracja</vt:lpstr>
      <vt:lpstr>Podsumowanie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Kujawski, Mariusz</cp:lastModifiedBy>
  <cp:revision>9</cp:revision>
  <dcterms:created xsi:type="dcterms:W3CDTF">2025-02-11T18:44:02Z</dcterms:created>
  <dcterms:modified xsi:type="dcterms:W3CDTF">2025-05-13T09:39:45Z</dcterms:modified>
</cp:coreProperties>
</file>